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945" r:id="rId4"/>
  </p:sldMasterIdLst>
  <p:notesMasterIdLst>
    <p:notesMasterId r:id="rId55"/>
  </p:notesMasterIdLst>
  <p:handoutMasterIdLst>
    <p:handoutMasterId r:id="rId56"/>
  </p:handoutMasterIdLst>
  <p:sldIdLst>
    <p:sldId id="685" r:id="rId5"/>
    <p:sldId id="761" r:id="rId6"/>
    <p:sldId id="756" r:id="rId7"/>
    <p:sldId id="762" r:id="rId8"/>
    <p:sldId id="766" r:id="rId9"/>
    <p:sldId id="769" r:id="rId10"/>
    <p:sldId id="770" r:id="rId11"/>
    <p:sldId id="771" r:id="rId12"/>
    <p:sldId id="772" r:id="rId13"/>
    <p:sldId id="773" r:id="rId14"/>
    <p:sldId id="774" r:id="rId15"/>
    <p:sldId id="789" r:id="rId16"/>
    <p:sldId id="790" r:id="rId17"/>
    <p:sldId id="775" r:id="rId18"/>
    <p:sldId id="776" r:id="rId19"/>
    <p:sldId id="777" r:id="rId20"/>
    <p:sldId id="778" r:id="rId21"/>
    <p:sldId id="763" r:id="rId22"/>
    <p:sldId id="806" r:id="rId23"/>
    <p:sldId id="798" r:id="rId24"/>
    <p:sldId id="800" r:id="rId25"/>
    <p:sldId id="791" r:id="rId26"/>
    <p:sldId id="792" r:id="rId27"/>
    <p:sldId id="793" r:id="rId28"/>
    <p:sldId id="779" r:id="rId29"/>
    <p:sldId id="802" r:id="rId30"/>
    <p:sldId id="799" r:id="rId31"/>
    <p:sldId id="801" r:id="rId32"/>
    <p:sldId id="794" r:id="rId33"/>
    <p:sldId id="795" r:id="rId34"/>
    <p:sldId id="796" r:id="rId35"/>
    <p:sldId id="797" r:id="rId36"/>
    <p:sldId id="804" r:id="rId37"/>
    <p:sldId id="805" r:id="rId38"/>
    <p:sldId id="807" r:id="rId39"/>
    <p:sldId id="783" r:id="rId40"/>
    <p:sldId id="808" r:id="rId41"/>
    <p:sldId id="809" r:id="rId42"/>
    <p:sldId id="810" r:id="rId43"/>
    <p:sldId id="811" r:id="rId44"/>
    <p:sldId id="782" r:id="rId45"/>
    <p:sldId id="813" r:id="rId46"/>
    <p:sldId id="812" r:id="rId47"/>
    <p:sldId id="780" r:id="rId48"/>
    <p:sldId id="781" r:id="rId49"/>
    <p:sldId id="785" r:id="rId50"/>
    <p:sldId id="786" r:id="rId51"/>
    <p:sldId id="787" r:id="rId52"/>
    <p:sldId id="788" r:id="rId53"/>
    <p:sldId id="755" r:id="rId54"/>
  </p:sldIdLst>
  <p:sldSz cx="9144000" cy="6858000" type="screen4x3"/>
  <p:notesSz cx="7010400" cy="9296400"/>
  <p:defaultTextStyle>
    <a:defPPr>
      <a:defRPr lang="en-US"/>
    </a:defPPr>
    <a:lvl1pPr algn="l" rtl="0" fontAlgn="base">
      <a:lnSpc>
        <a:spcPct val="95000"/>
      </a:lnSpc>
      <a:spcBef>
        <a:spcPct val="3500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lnSpc>
        <a:spcPct val="95000"/>
      </a:lnSpc>
      <a:spcBef>
        <a:spcPct val="3500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lnSpc>
        <a:spcPct val="95000"/>
      </a:lnSpc>
      <a:spcBef>
        <a:spcPct val="3500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lnSpc>
        <a:spcPct val="95000"/>
      </a:lnSpc>
      <a:spcBef>
        <a:spcPct val="3500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lnSpc>
        <a:spcPct val="95000"/>
      </a:lnSpc>
      <a:spcBef>
        <a:spcPct val="35000"/>
      </a:spcBef>
      <a:spcAft>
        <a:spcPct val="0"/>
      </a:spcAft>
      <a:defRPr sz="28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63300"/>
    <a:srgbClr val="006699"/>
    <a:srgbClr val="E5F5FF"/>
    <a:srgbClr val="CCECFF"/>
    <a:srgbClr val="B3E2FF"/>
    <a:srgbClr val="0099CC"/>
    <a:srgbClr val="FFCC00"/>
    <a:srgbClr val="FF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8634" autoAdjust="0"/>
    <p:restoredTop sz="88982" autoAdjust="0"/>
  </p:normalViewPr>
  <p:slideViewPr>
    <p:cSldViewPr snapToObjects="1">
      <p:cViewPr>
        <p:scale>
          <a:sx n="80" d="100"/>
          <a:sy n="80" d="100"/>
        </p:scale>
        <p:origin x="-1368" y="204"/>
      </p:cViewPr>
      <p:guideLst>
        <p:guide orient="horz" pos="420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908"/>
    </p:cViewPr>
  </p:sorterViewPr>
  <p:notesViewPr>
    <p:cSldViewPr snapToObjects="1">
      <p:cViewPr varScale="1">
        <p:scale>
          <a:sx n="54" d="100"/>
          <a:sy n="54" d="100"/>
        </p:scale>
        <p:origin x="-2904" y="-108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defTabSz="931887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algn="r" defTabSz="931887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defTabSz="931887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algn="r" defTabSz="931887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B1EC05A-098E-4D08-8CC2-3B70B31AFE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91792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defTabSz="931887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>
            <a:lvl1pPr algn="r" defTabSz="931887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4" tIns="46582" rIns="93164" bIns="465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defTabSz="931887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64" tIns="46582" rIns="93164" bIns="46582" numCol="1" anchor="b" anchorCtr="0" compatLnSpc="1">
            <a:prstTxWarp prst="textNoShape">
              <a:avLst/>
            </a:prstTxWarp>
          </a:bodyPr>
          <a:lstStyle>
            <a:lvl1pPr algn="r" defTabSz="931887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B0BCA760-1407-4877-8A44-A8D5B77D2D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00504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 txBox="1">
            <a:spLocks noGrp="1" noChangeArrowheads="1"/>
          </p:cNvSpPr>
          <p:nvPr/>
        </p:nvSpPr>
        <p:spPr bwMode="auto">
          <a:xfrm>
            <a:off x="3972257" y="8832195"/>
            <a:ext cx="3038144" cy="46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51" tIns="46577" rIns="93151" bIns="46577" anchor="b"/>
          <a:lstStyle/>
          <a:p>
            <a:pPr algn="r" defTabSz="985443" eaLnBrk="0" hangingPunct="0"/>
            <a:fld id="{05434709-E8B2-4BC0-B6F4-C8B11A524035}" type="slidenum">
              <a:rPr lang="en-US" sz="1300" b="0">
                <a:solidFill>
                  <a:srgbClr val="000000"/>
                </a:solidFill>
              </a:rPr>
              <a:pPr algn="r" defTabSz="985443" eaLnBrk="0" hangingPunct="0"/>
              <a:t>1</a:t>
            </a:fld>
            <a:endParaRPr lang="en-US" sz="1300" b="0" dirty="0">
              <a:solidFill>
                <a:srgbClr val="000000"/>
              </a:solidFill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45" y="4416099"/>
            <a:ext cx="5607711" cy="4182457"/>
          </a:xfrm>
          <a:noFill/>
          <a:ln/>
        </p:spPr>
        <p:txBody>
          <a:bodyPr lIns="93172" tIns="46586" rIns="93172" bIns="46586"/>
          <a:lstStyle/>
          <a:p>
            <a:pPr defTabSz="440695">
              <a:spcBef>
                <a:spcPct val="0"/>
              </a:spcBef>
            </a:pPr>
            <a:endParaRPr lang="en-US" dirty="0" smtClean="0">
              <a:ea typeface="ＭＳ Ｐゴシック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 dirty="0" smtClean="0"/>
              <a:t>Copyright © 2016 Ram Software Engineering Labs Private Limited. All rights reserved.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3B6A983E-9B82-4249-9FA5-6073C3C953D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dirty="0" smtClean="0"/>
              <a:t>Copyright © 2011 Ram Software Engineering Labs Private Limited.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A8271E5-EE07-4863-96D3-F12B8583AF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dirty="0" smtClean="0"/>
              <a:t>Copyright © 2011 Ram Software Engineering Labs Private Limited.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F8A2644-B9D3-4EAF-9672-8326A45C0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324600"/>
            <a:ext cx="5105400" cy="365125"/>
          </a:xfrm>
        </p:spPr>
        <p:txBody>
          <a:bodyPr/>
          <a:lstStyle>
            <a:lvl1pPr algn="l">
              <a:defRPr/>
            </a:lvl1pPr>
            <a:extLst/>
          </a:lstStyle>
          <a:p>
            <a:pPr>
              <a:defRPr/>
            </a:pPr>
            <a:r>
              <a:rPr lang="en-US" dirty="0" smtClean="0"/>
              <a:t>Copyright © 2016 Ram Software Engineering Labs Private Limited.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324600"/>
            <a:ext cx="365760" cy="365125"/>
          </a:xfrm>
        </p:spPr>
        <p:txBody>
          <a:bodyPr/>
          <a:lstStyle>
            <a:extLst/>
          </a:lstStyle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dirty="0" smtClean="0"/>
              <a:t>Copyright © 2016 Ram Software Engineering Labs Private Limited.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E54DAE0-938B-4D1F-8B67-27BA5D3C1F3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dirty="0" smtClean="0"/>
              <a:t>Copyright © 2016 Ram Software Engineering Labs Private Limited.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FEA2C6E-2582-4DE1-8DED-A4F5E4006C8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dirty="0" smtClean="0"/>
              <a:t>Copyright © 2016 Ram Software Engineering Labs Private Limited.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C8CCD11-B512-47C2-9504-E55C1139BD6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dirty="0" smtClean="0"/>
              <a:t>Copyright © 2011 Ram Software Engineering Labs Private Limited.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EA8F720-0CE7-456E-9E28-7862A5570CA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dirty="0" smtClean="0"/>
              <a:t>Copyright © 2016 Ram Software Engineering Labs Private Limited.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0B5D64B-CB92-48E7-BA3E-34921B5A174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dirty="0" smtClean="0"/>
              <a:t>Copyright © 2011 Ram Software Engineering Labs Private Limited.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3A916F4-B3E8-4D95-BE77-8668EA4C3D5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dirty="0" smtClean="0"/>
              <a:t>Copyright © 2011 Ram Software Engineering Labs Private Limited.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E1B4B08-FAC7-40B8-9C70-9745AD16F1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dirty="0" smtClean="0"/>
              <a:t>Copyright © 2016 Ram Software Engineering Labs Private Limited. All rights reserved.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32DF1E1-CA36-4F49-BD95-6C4F558D974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6" r:id="rId1"/>
    <p:sldLayoutId id="2147485947" r:id="rId2"/>
    <p:sldLayoutId id="2147485948" r:id="rId3"/>
    <p:sldLayoutId id="2147485949" r:id="rId4"/>
    <p:sldLayoutId id="2147485950" r:id="rId5"/>
    <p:sldLayoutId id="2147485951" r:id="rId6"/>
    <p:sldLayoutId id="2147485952" r:id="rId7"/>
    <p:sldLayoutId id="2147485953" r:id="rId8"/>
    <p:sldLayoutId id="2147485954" r:id="rId9"/>
    <p:sldLayoutId id="2147485955" r:id="rId10"/>
    <p:sldLayoutId id="2147485956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2251249"/>
          </a:xfrm>
        </p:spPr>
        <p:txBody>
          <a:bodyPr vert="horz" lIns="91440" anchor="ctr" anchorCtr="0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/>
            <a:r>
              <a:rPr lang="en-IN" sz="2400" b="0" cap="all" dirty="0" smtClean="0">
                <a:latin typeface="+mn-lt"/>
              </a:rPr>
              <a:t>Relevance of</a:t>
            </a:r>
            <a:r>
              <a:rPr lang="en-IN" sz="3200" b="0" cap="all" dirty="0" smtClean="0"/>
              <a:t/>
            </a:r>
            <a:br>
              <a:rPr lang="en-IN" sz="3200" b="0" cap="all" dirty="0" smtClean="0"/>
            </a:br>
            <a:r>
              <a:rPr lang="en-IN" sz="3200" b="0" cap="all" dirty="0" smtClean="0"/>
              <a:t>ENTERPRISE </a:t>
            </a:r>
            <a:r>
              <a:rPr lang="en-IN" sz="3200" b="0" cap="all" dirty="0" smtClean="0"/>
              <a:t>INTEGRATION PATTERNS</a:t>
            </a:r>
            <a:br>
              <a:rPr lang="en-IN" sz="3200" b="0" cap="all" dirty="0" smtClean="0"/>
            </a:br>
            <a:r>
              <a:rPr lang="en-IN" sz="2800" b="0" cap="all" dirty="0" smtClean="0"/>
              <a:t>FOR</a:t>
            </a:r>
            <a:r>
              <a:rPr lang="en-IN" sz="3200" b="0" cap="all" dirty="0" smtClean="0"/>
              <a:t/>
            </a:r>
            <a:br>
              <a:rPr lang="en-IN" sz="3200" b="0" cap="all" dirty="0" smtClean="0"/>
            </a:br>
            <a:r>
              <a:rPr lang="en-IN" sz="2400" b="0" cap="all" dirty="0" smtClean="0"/>
              <a:t>BIG DATA, CLOUD, Iot, </a:t>
            </a:r>
            <a:r>
              <a:rPr lang="en-IN" sz="2400" b="0" cap="all" dirty="0" smtClean="0"/>
              <a:t>microservices</a:t>
            </a:r>
            <a:endParaRPr lang="en-IN" sz="3200" b="0" cap="all" dirty="0"/>
          </a:p>
        </p:txBody>
      </p:sp>
    </p:spTree>
    <p:extLst>
      <p:ext uri="{BB962C8B-B14F-4D97-AF65-F5344CB8AC3E}">
        <p14:creationId xmlns="" xmlns:p14="http://schemas.microsoft.com/office/powerpoint/2010/main" val="39672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Enterprise Service Bus (ESB)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47" y="1371600"/>
            <a:ext cx="8991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Enterprise Service Bus (ESB)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323975"/>
            <a:ext cx="914400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Popular ESB Vendors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2050" name="AutoShape 2" descr="Image result for top 10 ESB Providers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2" name="AutoShape 4" descr="Image result for top 10 ESB Providers log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1524000"/>
            <a:ext cx="2114550" cy="62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Image result for top 10 ESB Providers log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0272" y="1388153"/>
            <a:ext cx="2667000" cy="1126448"/>
          </a:xfrm>
          <a:prstGeom prst="rect">
            <a:avLst/>
          </a:prstGeom>
          <a:noFill/>
        </p:spPr>
      </p:pic>
      <p:pic>
        <p:nvPicPr>
          <p:cNvPr id="2057" name="Picture 9" descr="Image result for top 10 ESB Providers logo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38325" y="4648200"/>
            <a:ext cx="2114549" cy="800100"/>
          </a:xfrm>
          <a:prstGeom prst="rect">
            <a:avLst/>
          </a:prstGeom>
          <a:noFill/>
        </p:spPr>
      </p:pic>
      <p:sp>
        <p:nvSpPr>
          <p:cNvPr id="2059" name="AutoShape 11" descr="Image result for oracle service bu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95600" y="1388153"/>
            <a:ext cx="25050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00675" y="4648200"/>
            <a:ext cx="19240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5" name="Picture 17" descr="Image result for software ag webmethods esb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3120065"/>
            <a:ext cx="2856072" cy="533400"/>
          </a:xfrm>
          <a:prstGeom prst="rect">
            <a:avLst/>
          </a:prstGeom>
          <a:noFill/>
        </p:spPr>
      </p:pic>
      <p:sp>
        <p:nvSpPr>
          <p:cNvPr id="2067" name="AutoShape 19" descr="Image result for IBM current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247" y="3120065"/>
            <a:ext cx="2642753" cy="732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12707" y="3200400"/>
            <a:ext cx="223456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74712" y="1828800"/>
            <a:ext cx="9087744" cy="20590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Current challenges and </a:t>
            </a:r>
            <a:endParaRPr lang="en-US" sz="360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</a:endParaRPr>
          </a:p>
          <a:p>
            <a:pPr algn="ctr"/>
            <a:r>
              <a:rPr lang="en-US" sz="3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Future </a:t>
            </a:r>
            <a:r>
              <a:rPr lang="en-US" sz="3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scope of </a:t>
            </a:r>
            <a:r>
              <a:rPr lang="en-US" sz="36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rPr>
              <a:t>Integration</a:t>
            </a:r>
          </a:p>
          <a:p>
            <a:pPr algn="ctr"/>
            <a:endParaRPr lang="en-US" sz="3600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8600" y="3139928"/>
            <a:ext cx="989730" cy="14957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9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Everything is Connected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81088"/>
            <a:ext cx="9144000" cy="577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Everything is Generates More Data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23950"/>
            <a:ext cx="914400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Acting in Real Time is important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9674"/>
            <a:ext cx="914400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Will Integration Frameworks and ESBs enough to meet these growing integration needs?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8070" y="2743200"/>
            <a:ext cx="989730" cy="14957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9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6" y="452438"/>
            <a:ext cx="8988786" cy="137636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Yes, for </a:t>
            </a: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some extent with I</a:t>
            </a: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ntegration Suites. But, n</a:t>
            </a: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eed</a:t>
            </a:r>
            <a:r>
              <a:rPr kumimoji="0" lang="en-US" alt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new breed of integration frameworks, products, suites, etc. Evolving??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28800"/>
            <a:ext cx="9143999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Popular Integration Suite Vendors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676400"/>
            <a:ext cx="9143999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572" y="1208087"/>
            <a:ext cx="7381875" cy="290671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Enterprise Integration Patterns Recap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Evolution of Integration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Integration Stack</a:t>
            </a:r>
            <a:endParaRPr lang="en-US" dirty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Big Data / Fast Data </a:t>
            </a:r>
            <a:r>
              <a:rPr lang="en-US" dirty="0" smtClean="0">
                <a:latin typeface="Calibri" panose="020F0502020204030204" pitchFamily="34" charset="0"/>
              </a:rPr>
              <a:t>Overview and Relevance of EIPs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Cloud </a:t>
            </a:r>
            <a:r>
              <a:rPr lang="en-US" dirty="0" smtClean="0">
                <a:latin typeface="Calibri" panose="020F0502020204030204" pitchFamily="34" charset="0"/>
              </a:rPr>
              <a:t>Overview and Relevance of EIPs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Internet of Things </a:t>
            </a:r>
            <a:r>
              <a:rPr lang="en-US" dirty="0" smtClean="0">
                <a:latin typeface="Calibri" panose="020F0502020204030204" pitchFamily="34" charset="0"/>
              </a:rPr>
              <a:t>Overview and Relevance of EIPs</a:t>
            </a:r>
            <a:endParaRPr lang="en-US" dirty="0" smtClean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Microservices </a:t>
            </a:r>
            <a:r>
              <a:rPr lang="en-US" dirty="0" smtClean="0">
                <a:latin typeface="Calibri" panose="020F0502020204030204" pitchFamily="34" charset="0"/>
              </a:rPr>
              <a:t>Overview and Relevance of EIPs</a:t>
            </a:r>
            <a:endParaRPr lang="en-US" dirty="0" smtClean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44328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6600" y="2667000"/>
            <a:ext cx="2514600" cy="1143000"/>
          </a:xfrm>
        </p:spPr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- Characteristics</a:t>
            </a:r>
            <a:endParaRPr lang="en-US" dirty="0"/>
          </a:p>
        </p:txBody>
      </p:sp>
      <p:pic>
        <p:nvPicPr>
          <p:cNvPr id="61442" name="Picture 2" descr="Image result for big data characteris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481328"/>
            <a:ext cx="5905500" cy="4581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Big Data in Action</a:t>
            </a:r>
            <a:endParaRPr lang="en-US" sz="28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1290638"/>
            <a:ext cx="806767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Big Data Lifecycle</a:t>
            </a:r>
            <a:endParaRPr lang="en-US" sz="28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8" y="1219200"/>
            <a:ext cx="7972425" cy="459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Big Data Reference Architecture</a:t>
            </a:r>
            <a:endParaRPr lang="en-US" sz="2800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813" y="1057275"/>
            <a:ext cx="8334375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EIPs for Stream Analytics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00150"/>
            <a:ext cx="9143999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dirty="0" smtClean="0"/>
              <a:t>://bigdatapatterns.org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Big Data Patterns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6600" y="2667000"/>
            <a:ext cx="2514600" cy="1143000"/>
          </a:xfrm>
        </p:spPr>
        <p:txBody>
          <a:bodyPr/>
          <a:lstStyle/>
          <a:p>
            <a:r>
              <a:rPr lang="en-US" dirty="0" smtClean="0"/>
              <a:t>Cloud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Cloud Computing - Characteristics</a:t>
            </a:r>
            <a:endParaRPr lang="en-US" sz="2800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17637"/>
            <a:ext cx="7732872" cy="4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801225" cy="732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Enterprise Integration Patterns (EIP)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7763"/>
            <a:ext cx="91440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44328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3"/>
            <a:ext cx="9534525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Cloud Integration</a:t>
            </a:r>
            <a:endParaRPr lang="en-US" sz="2800" dirty="0"/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5" y="1481328"/>
            <a:ext cx="9163050" cy="520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smtClean="0"/>
              <a:t>cloudpatterns.org</a:t>
            </a:r>
          </a:p>
          <a:p>
            <a:r>
              <a:rPr lang="en-US" dirty="0" smtClean="0"/>
              <a:t>http</a:t>
            </a:r>
            <a:r>
              <a:rPr lang="en-US" dirty="0" smtClean="0"/>
              <a:t>://cloudcomputingpatterns.org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Cloud Patterns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9800" y="2667000"/>
            <a:ext cx="441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Internet of Things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- Characteristics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656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2550" y="1206691"/>
            <a:ext cx="68008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– Reference Architecture</a:t>
            </a:r>
            <a:endParaRPr lang="en-US" dirty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95387" y="1295400"/>
            <a:ext cx="7294303" cy="4804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EIPs for integration of “Internet of Everything”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2063"/>
            <a:ext cx="9144000" cy="559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http://insights.mindstix.com/design-patterns-for-your-iot-architecture/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IoT</a:t>
            </a:r>
            <a:r>
              <a:rPr lang="en-US" dirty="0" smtClean="0"/>
              <a:t> </a:t>
            </a:r>
            <a:r>
              <a:rPr lang="en-US" sz="2800" dirty="0" smtClean="0"/>
              <a:t>Patterns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0800" y="2667000"/>
            <a:ext cx="441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Microservices - Characteristics</a:t>
            </a:r>
            <a:endParaRPr lang="en-US" dirty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90892"/>
            <a:ext cx="8229600" cy="410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Enterprise Integration Patterns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37872"/>
            <a:ext cx="7160419" cy="511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Microservices – Reference Architecture</a:t>
            </a:r>
            <a:endParaRPr lang="en-US" sz="28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17638"/>
            <a:ext cx="8796338" cy="544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EIPs for Microservices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28725"/>
            <a:ext cx="91440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smtClean="0"/>
              <a:t>microservices.io/patterns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Microservices Patterns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0800" y="2667000"/>
            <a:ext cx="441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API Management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EIPs for Open APIs and API Management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1113"/>
            <a:ext cx="91440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EIPs for API Management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6338"/>
            <a:ext cx="91440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Future of EIPs: The BAD News 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71575"/>
            <a:ext cx="914400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Future of EIPs: The Good News 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47774"/>
            <a:ext cx="9144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lang="en-US" altLang="en-US" dirty="0" smtClean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Future of Integration and EIPs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66813"/>
            <a:ext cx="91440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0" y="147638"/>
            <a:ext cx="8077200" cy="60960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 smtClean="0">
                <a:solidFill>
                  <a:schemeClr val="tx2"/>
                </a:solidFill>
                <a:ea typeface="+mj-ea"/>
                <a:cs typeface="+mj-cs"/>
              </a:rPr>
              <a:t>References</a:t>
            </a:r>
            <a:endParaRPr lang="en-US" altLang="en-US" b="1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757238"/>
            <a:ext cx="807720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indent="-256032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400" b="0" dirty="0" smtClean="0">
                <a:latin typeface="Calibri" pitchFamily="34" charset="0"/>
              </a:rPr>
              <a:t>Enterprise Integration Patterns Revisited (EIP) for the Era of Big Data, Internet of Things (IoT) and Cloud – Presentation by Kai </a:t>
            </a:r>
            <a:r>
              <a:rPr lang="en-US" sz="2400" b="0" dirty="0" smtClean="0">
                <a:latin typeface="Calibri" pitchFamily="34" charset="0"/>
              </a:rPr>
              <a:t>Wahner at OOP 2015 conference</a:t>
            </a:r>
            <a:endParaRPr lang="en-US" sz="2400" b="0" dirty="0" smtClean="0">
              <a:latin typeface="Calibri" pitchFamily="34" charset="0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lang="en-US" sz="2400" b="0" dirty="0" smtClean="0">
              <a:latin typeface="Calibri" pitchFamily="34" charset="0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lang="en-US" sz="2400" b="0" dirty="0" smtClean="0">
              <a:latin typeface="Calibri" pitchFamily="34" charset="0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lang="en-US" sz="2400" b="0" dirty="0" smtClean="0">
              <a:latin typeface="Calibri" pitchFamily="34" charset="0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3626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Evolution of Integration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85863"/>
            <a:ext cx="9013032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ct val="0"/>
              </a:spcAft>
              <a:buClr>
                <a:schemeClr val="accent1"/>
              </a:buClr>
              <a:buSzPct val="68000"/>
              <a:defRPr/>
            </a:pPr>
            <a:r>
              <a:rPr lang="en-US" altLang="en-US" sz="2800" dirty="0" smtClean="0">
                <a:effectLst/>
                <a:latin typeface="+mn-lt"/>
              </a:rPr>
              <a:t>Integration Stack</a:t>
            </a: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30259"/>
            <a:ext cx="8229600" cy="302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ct val="0"/>
              </a:spcAft>
              <a:buClr>
                <a:schemeClr val="accent1"/>
              </a:buClr>
              <a:buSzPct val="68000"/>
              <a:defRPr/>
            </a:pPr>
            <a:r>
              <a:rPr lang="en-US" altLang="en-US" sz="2800" dirty="0" smtClean="0">
                <a:effectLst/>
                <a:latin typeface="+mn-lt"/>
              </a:rPr>
              <a:t>When to go for Integration Framework?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00138"/>
            <a:ext cx="9143999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4247" y="452438"/>
            <a:ext cx="80772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Popular</a:t>
            </a:r>
            <a:r>
              <a:rPr kumimoji="0" lang="en-US" alt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Integration </a:t>
            </a:r>
            <a:r>
              <a:rPr kumimoji="0" lang="en-US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Frameworks</a:t>
            </a: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71575"/>
            <a:ext cx="9143999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DA12BD-74A4-40A3-96F6-15E0D9D00A7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ct val="0"/>
              </a:spcAft>
              <a:buClr>
                <a:schemeClr val="accent1"/>
              </a:buClr>
              <a:buSzPct val="68000"/>
              <a:defRPr/>
            </a:pPr>
            <a:r>
              <a:rPr lang="en-US" altLang="en-US" sz="2800" dirty="0" smtClean="0">
                <a:effectLst/>
                <a:latin typeface="+mn-lt"/>
              </a:rPr>
              <a:t>When to go for Enterprise Service Bus?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1088"/>
            <a:ext cx="9163050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mSELabs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raining Material" ma:contentTypeID="0x0101001B940DAB6AD6487085FD25BA3A462A9F004368A7BE36644DACA82760693D6CA25D1100809996ABBDF0DE4F9248FA5539047CEA" ma:contentTypeVersion="2" ma:contentTypeDescription="Create a new Training Material" ma:contentTypeScope="" ma:versionID="2cc74525876ddd6f791be30342a193bc">
  <xsd:schema xmlns:xsd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02068125cd0dd5128eae46153483b8be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Abstract"/>
                <xsd:element ref="ns2:UsageRestriction"/>
                <xsd:element ref="ns2:ReuseInstruction" minOccurs="0"/>
                <xsd:element ref="ns2:ArtifactType" minOccurs="0"/>
                <xsd:element ref="ns1:Language" minOccurs="0"/>
                <xsd:element ref="ns1:RateValue" minOccurs="0"/>
                <xsd:element ref="ns1:RateStorage" minOccurs="0"/>
                <xsd:element ref="ns1:RateComment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Language" ma:index="14" nillable="true" ma:displayName="Language" ma:default="English" ma:format="Dropdown" ma:internalName="Language">
      <xsd:simpleType>
        <xsd:union memberTypes="dms:Text">
          <xsd:simpleType>
            <xsd:restriction base="dms:Choice">
              <xsd:enumeration value="Arabic (Saudi Arabia)"/>
              <xsd:enumeration value="Bulgarian (Bulgaria)"/>
              <xsd:enumeration value="Chinese (Hong Kong S.A.R.)"/>
              <xsd:enumeration value="Chinese (People's Republic of China)"/>
              <xsd:enumeration value="Chinese (Taiwan)"/>
              <xsd:enumeration value="Croatian (Croatia)"/>
              <xsd:enumeration value="Czech (Czech Republic)"/>
              <xsd:enumeration value="Danish (Denmark)"/>
              <xsd:enumeration value="Dutch (Netherlands)"/>
              <xsd:enumeration value="English"/>
              <xsd:enumeration value="Estonian (Estonia)"/>
              <xsd:enumeration value="Finnish (Finland)"/>
              <xsd:enumeration value="French (France)"/>
              <xsd:enumeration value="German (Germany)"/>
              <xsd:enumeration value="Greek (Greece)"/>
              <xsd:enumeration value="Hebrew (Israel)"/>
              <xsd:enumeration value="Hindi (India)"/>
              <xsd:enumeration value="Hungarian (Hungary)"/>
              <xsd:enumeration value="Indonesian (Indonesia)"/>
              <xsd:enumeration value="Italian (Italy)"/>
              <xsd:enumeration value="Japanese (Japan)"/>
              <xsd:enumeration value="Korean (Korea)"/>
              <xsd:enumeration value="Latvian (Latvia)"/>
              <xsd:enumeration value="Lithuanian (Lithuania)"/>
              <xsd:enumeration value="Malay (Malaysia)"/>
              <xsd:enumeration value="Norwegian (Bokmal) (Norway)"/>
              <xsd:enumeration value="Polish (Poland)"/>
              <xsd:enumeration value="Portuguese (Brazil)"/>
              <xsd:enumeration value="Portuguese (Portugal)"/>
              <xsd:enumeration value="Romanian (Romania)"/>
              <xsd:enumeration value="Russian (Russia)"/>
              <xsd:enumeration value="Serbian (Latin) (Serbia)"/>
              <xsd:enumeration value="Slovak (Slovakia)"/>
              <xsd:enumeration value="Slovenian (Slovenia)"/>
              <xsd:enumeration value="Spanish (Spain)"/>
              <xsd:enumeration value="Swedish (Sweden)"/>
              <xsd:enumeration value="Thai (Thailand)"/>
              <xsd:enumeration value="Turkish (Turkey)"/>
              <xsd:enumeration value="Ukrainian (Ukraine)"/>
              <xsd:enumeration value="Urdu (Islamic Republic of Pakistan)"/>
              <xsd:enumeration value="Vietnamese (Vietnam)"/>
            </xsd:restriction>
          </xsd:simpleType>
        </xsd:union>
      </xsd:simpleType>
    </xsd:element>
    <xsd:element name="RateValue" ma:index="15" nillable="true" ma:displayName="Vote Results" ma:internalName="RateValue">
      <xsd:simpleType>
        <xsd:restriction base="dms:Unknown"/>
      </xsd:simpleType>
    </xsd:element>
    <xsd:element name="RateStorage" ma:index="16" nillable="true" ma:displayName="Vote History" ma:hidden="true" ma:internalName="RateStorage">
      <xsd:simpleType>
        <xsd:restriction base="dms:Note"/>
      </xsd:simpleType>
    </xsd:element>
    <xsd:element name="RateComments" ma:index="17" nillable="true" ma:displayName="View Comments" ma:internalName="RateComments">
      <xsd:simpleType>
        <xsd:restriction base="dms:Unknown"/>
      </xsd:simpleType>
    </xsd:element>
  </xsd:schema>
  <xsd:schema xmlns:xsd="http://www.w3.org/2001/XMLSchema" xmlns:dms="http://schemas.microsoft.com/office/2006/documentManagement/types" targetNamespace="http://schemas.microsoft.com/sharepoint/v3/fields" elementFormDefault="qualified">
    <xsd:import namespace="http://schemas.microsoft.com/office/2006/documentManagement/types"/>
    <xsd:element name="Abstract" ma:index="8" ma:displayName="Abstract" ma:internalName="Abstract">
      <xsd:simpleType>
        <xsd:restriction base="dms:Note"/>
      </xsd:simpleType>
    </xsd:element>
    <xsd:element name="UsageRestriction" ma:index="10" ma:displayName="Usage Restriction" ma:default="Reuse Allowed" ma:format="Dropdown" ma:internalName="UsageRestriction">
      <xsd:simpleType>
        <xsd:restriction base="dms:Choice">
          <xsd:enumeration value="Reuse Allowed"/>
          <xsd:enumeration value="Read Only"/>
        </xsd:restriction>
      </xsd:simpleType>
    </xsd:element>
    <xsd:element name="ReuseInstruction" ma:index="11" nillable="true" ma:displayName="Reuse Instruction" ma:internalName="ReuseInstruction">
      <xsd:simpleType>
        <xsd:restriction base="dms:Note"/>
      </xsd:simpleType>
    </xsd:element>
    <xsd:element name="ArtifactType" ma:index="12" nillable="true" ma:displayName="Artifact Type" ma:default="Internal Work Product" ma:format="Dropdown" ma:internalName="ArtifactType">
      <xsd:simpleType>
        <xsd:restriction base="dms:Choice">
          <xsd:enumeration value="Internal Work Product"/>
          <xsd:enumeration value="Client Deliverabl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3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 ma:index="9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Language xmlns="http://schemas.microsoft.com/sharepoint/v3">English</Language>
    <RateComments xmlns="http://schemas.microsoft.com/sharepoint/v3" xsi:nil="true"/>
    <UsageRestriction xmlns="http://schemas.microsoft.com/sharepoint/v3/fields">Reuse Allowed</UsageRestriction>
    <RateStorage xmlns="http://schemas.microsoft.com/sharepoint/v3" xsi:nil="true"/>
    <Abstract xmlns="http://schemas.microsoft.com/sharepoint/v3/fields">Java_Webservices_Overview</Abstract>
    <RateValue xmlns="http://schemas.microsoft.com/sharepoint/v3" xsi:nil="true"/>
    <ReuseInstruction xmlns="http://schemas.microsoft.com/sharepoint/v3/fields" xsi:nil="true"/>
    <ArtifactType xmlns="http://schemas.microsoft.com/sharepoint/v3/fields">Internal Work Product</ArtifactType>
  </documentManagement>
</p:properties>
</file>

<file path=customXml/itemProps1.xml><?xml version="1.0" encoding="utf-8"?>
<ds:datastoreItem xmlns:ds="http://schemas.openxmlformats.org/officeDocument/2006/customXml" ds:itemID="{4962222C-F7AD-44F7-A166-9E78EFD920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A38BC-551E-4969-A6CD-F8561D1B5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AA662B75-C9C5-44AB-90D8-3F60A45DBCCB}">
  <ds:schemaRefs>
    <ds:schemaRef ds:uri="http://schemas.microsoft.com/sharepoint/v3/field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Proposal Template_0.2</Template>
  <TotalTime>46299</TotalTime>
  <Words>352</Words>
  <Application>Microsoft Office PowerPoint</Application>
  <PresentationFormat>On-screen Show (4:3)</PresentationFormat>
  <Paragraphs>113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RamSELabs</vt:lpstr>
      <vt:lpstr>Relevance of ENTERPRISE INTEGRATION PATTERNS FOR BIG DATA, CLOUD, Iot, microservices</vt:lpstr>
      <vt:lpstr>Outline</vt:lpstr>
      <vt:lpstr>Slide 3</vt:lpstr>
      <vt:lpstr>Slide 4</vt:lpstr>
      <vt:lpstr>Slide 5</vt:lpstr>
      <vt:lpstr>Integration Stack</vt:lpstr>
      <vt:lpstr>When to go for Integration Framework?</vt:lpstr>
      <vt:lpstr>Slide 8</vt:lpstr>
      <vt:lpstr>When to go for Enterprise Service Bus?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Big Data</vt:lpstr>
      <vt:lpstr>Big Data - Characteristics</vt:lpstr>
      <vt:lpstr>Big Data in Action</vt:lpstr>
      <vt:lpstr>Big Data Lifecycle</vt:lpstr>
      <vt:lpstr>Big Data Reference Architecture</vt:lpstr>
      <vt:lpstr>Slide 25</vt:lpstr>
      <vt:lpstr>Big Data Patterns</vt:lpstr>
      <vt:lpstr>Cloud</vt:lpstr>
      <vt:lpstr>Cloud Computing - Characteristics</vt:lpstr>
      <vt:lpstr>Slide 29</vt:lpstr>
      <vt:lpstr>Slide 30</vt:lpstr>
      <vt:lpstr>Cloud Integration</vt:lpstr>
      <vt:lpstr>Cloud Patterns</vt:lpstr>
      <vt:lpstr>Internet of Things</vt:lpstr>
      <vt:lpstr>IoT - Characteristics</vt:lpstr>
      <vt:lpstr>IoT – Reference Architecture</vt:lpstr>
      <vt:lpstr>Slide 36</vt:lpstr>
      <vt:lpstr>IoT Patterns</vt:lpstr>
      <vt:lpstr>Microservices</vt:lpstr>
      <vt:lpstr>Microservices - Characteristics</vt:lpstr>
      <vt:lpstr>Microservices – Reference Architecture</vt:lpstr>
      <vt:lpstr>Slide 41</vt:lpstr>
      <vt:lpstr>Microservices Patterns</vt:lpstr>
      <vt:lpstr>API Management</vt:lpstr>
      <vt:lpstr>Slide 44</vt:lpstr>
      <vt:lpstr>Slide 45</vt:lpstr>
      <vt:lpstr>Slide 46</vt:lpstr>
      <vt:lpstr>Slide 47</vt:lpstr>
      <vt:lpstr>Slide 48</vt:lpstr>
      <vt:lpstr>Slide 49</vt:lpstr>
      <vt:lpstr>Thank You!</vt:lpstr>
    </vt:vector>
  </TitlesOfParts>
  <Company>Headstrong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Akhila Subramanium</dc:creator>
  <cp:keywords>Java_Webservices_Overview</cp:keywords>
  <cp:lastModifiedBy>sarukalai</cp:lastModifiedBy>
  <cp:revision>1592</cp:revision>
  <dcterms:created xsi:type="dcterms:W3CDTF">2006-04-28T05:40:08Z</dcterms:created>
  <dcterms:modified xsi:type="dcterms:W3CDTF">2017-02-18T06:20:51Z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0x0101001B940DAB6AD6487085FD25BA3A462A9F004368A7BE36644DACA82760693D6CA25D1100809996ABBDF0DE4F9248FA5539047CEA</vt:lpwstr>
  </property>
</Properties>
</file>